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74" r:id="rId2"/>
    <p:sldId id="288" r:id="rId3"/>
    <p:sldId id="324" r:id="rId4"/>
    <p:sldId id="326" r:id="rId5"/>
    <p:sldId id="327" r:id="rId6"/>
    <p:sldId id="256" r:id="rId7"/>
    <p:sldId id="257" r:id="rId8"/>
    <p:sldId id="259" r:id="rId9"/>
    <p:sldId id="258" r:id="rId10"/>
    <p:sldId id="265" r:id="rId11"/>
    <p:sldId id="282" r:id="rId12"/>
    <p:sldId id="275" r:id="rId13"/>
    <p:sldId id="283" r:id="rId14"/>
    <p:sldId id="284" r:id="rId15"/>
    <p:sldId id="266" r:id="rId16"/>
    <p:sldId id="270" r:id="rId17"/>
    <p:sldId id="271" r:id="rId18"/>
    <p:sldId id="272" r:id="rId19"/>
    <p:sldId id="328" r:id="rId20"/>
    <p:sldId id="323" r:id="rId21"/>
    <p:sldId id="301" r:id="rId22"/>
    <p:sldId id="331" r:id="rId23"/>
    <p:sldId id="334" r:id="rId24"/>
    <p:sldId id="30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F276-C8B9-4CE6-ACE6-5BAD2857F5EF}" type="datetimeFigureOut">
              <a:rPr lang="en-US" smtClean="0"/>
              <a:pPr/>
              <a:t>6/8/2012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6594-B187-4730-BC5C-5CFB5A5181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B20A-C259-4B30-BAB7-5A8E1F9A0872}" type="datetime1">
              <a:rPr lang="en-US" smtClean="0"/>
              <a:pPr/>
              <a:t>6/8/2012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C3DC-8B99-4FC5-99B6-337E905195E4}" type="datetime1">
              <a:rPr lang="en-US" smtClean="0"/>
              <a:pPr/>
              <a:t>6/8/2012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0B02-5E1E-4115-B18A-5E58F67F2F32}" type="datetime1">
              <a:rPr lang="en-US" smtClean="0"/>
              <a:pPr/>
              <a:t>6/8/2012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B6AD-B325-42F9-BECF-B6DA137C73D6}" type="datetime1">
              <a:rPr lang="en-US" smtClean="0"/>
              <a:pPr/>
              <a:t>6/8/2012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87C-5543-4C74-BDA3-4951A15323B3}" type="datetime1">
              <a:rPr lang="en-US" smtClean="0"/>
              <a:pPr/>
              <a:t>6/8/2012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374339-BFDF-462B-8993-74DFC40136AB}" type="datetime1">
              <a:rPr lang="en-US" smtClean="0"/>
              <a:pPr/>
              <a:t>6/8/2012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570F-8DC2-46A4-A484-15BE8E961E50}" type="datetime1">
              <a:rPr lang="en-US" smtClean="0"/>
              <a:pPr/>
              <a:t>6/8/2012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1F3C-72BA-42F7-8AA9-2507A77117D4}" type="datetime1">
              <a:rPr lang="en-US" smtClean="0"/>
              <a:pPr/>
              <a:t>6/8/2012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715E-FBA7-4870-9133-1112AA75C88A}" type="datetime1">
              <a:rPr lang="en-US" smtClean="0"/>
              <a:pPr/>
              <a:t>6/8/2012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7A52-B5E7-4738-B800-CD12A48840D0}" type="datetime1">
              <a:rPr lang="en-US" smtClean="0"/>
              <a:pPr/>
              <a:t>6/8/2012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28CA8C2-F2DA-43D3-9E58-7006BBA7C310}" type="datetime1">
              <a:rPr lang="en-US" smtClean="0"/>
              <a:pPr/>
              <a:t>6/8/2012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2B12B4E-C117-4DEC-820A-74FFD193591A}" type="datetime1">
              <a:rPr lang="en-US" smtClean="0"/>
              <a:pPr/>
              <a:t>6/8/2012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8C7142-634C-4BB6-A00C-99EB8D300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laremontconsulting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laremontconsulting.org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laremontconsulting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tarvin@claremontconsulting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8001000" cy="3200400"/>
          </a:xfrm>
        </p:spPr>
        <p:txBody>
          <a:bodyPr>
            <a:normAutofit fontScale="77500" lnSpcReduction="20000"/>
          </a:bodyPr>
          <a:lstStyle/>
          <a:p>
            <a:r>
              <a:rPr lang="en-US" sz="3900" dirty="0" smtClean="0"/>
              <a:t>Your Job as a board member</a:t>
            </a:r>
          </a:p>
          <a:p>
            <a:r>
              <a:rPr lang="en-US" sz="3900" dirty="0" smtClean="0"/>
              <a:t> &amp; How to do it Well</a:t>
            </a:r>
          </a:p>
          <a:p>
            <a:endParaRPr lang="en-US" sz="2400" dirty="0" smtClean="0"/>
          </a:p>
          <a:p>
            <a:r>
              <a:rPr lang="en-US" sz="3200" dirty="0" smtClean="0"/>
              <a:t>John Tarvin</a:t>
            </a:r>
          </a:p>
          <a:p>
            <a:endParaRPr lang="en-US" sz="3200" dirty="0" smtClean="0">
              <a:solidFill>
                <a:schemeClr val="accent3"/>
              </a:solidFill>
            </a:endParaRPr>
          </a:p>
          <a:p>
            <a:r>
              <a:rPr lang="en-US" sz="3200" b="0" dirty="0" smtClean="0"/>
              <a:t>Session3 - Wed, June 20, 2012</a:t>
            </a:r>
          </a:p>
          <a:p>
            <a:r>
              <a:rPr lang="en-US" sz="3200" b="0" dirty="0" smtClean="0"/>
              <a:t>4:00 – 5:15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9600"/>
            <a:ext cx="3095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THB_Logo_XLge_WithTagline_Tran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533399"/>
            <a:ext cx="2438400" cy="12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 fontScale="85000" lnSpcReduction="20000"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Skill sets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Finance, Legal, HR/Personnel, Fundraising, Advocacy, Governance, Educational Expertise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Qualities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Passion for Mission, Time, Work in Groups, Sense of Humor</a:t>
            </a: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Diversity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Ethnicity, Gender, Age, Geography, Religion, Social Economic </a:t>
            </a: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Skills/diversity matrix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Test members on committees</a:t>
            </a: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200" i="1" dirty="0" smtClean="0"/>
              <a:t>Best Practice #1: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 the Right Board Members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parents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Teachers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students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community</a:t>
            </a: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752600"/>
          </a:xfrm>
        </p:spPr>
        <p:txBody>
          <a:bodyPr anchor="ctr">
            <a:noAutofit/>
          </a:bodyPr>
          <a:lstStyle/>
          <a:p>
            <a:r>
              <a:rPr lang="en-US" sz="3200" i="1" dirty="0" smtClean="0"/>
              <a:t>Best Practice #2: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Be Cautious with Stakeholders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 lnSpcReduction="10000"/>
          </a:bodyPr>
          <a:lstStyle/>
          <a:p>
            <a:pPr lvl="0" algn="l" fontAlgn="base">
              <a:spcAft>
                <a:spcPct val="40000"/>
              </a:spcAft>
              <a:buFont typeface="Wingdings" pitchFamily="2" charset="2"/>
              <a:buChar char="§"/>
            </a:pPr>
            <a:r>
              <a:rPr lang="en-US" dirty="0" smtClean="0"/>
              <a:t>11-15 members with critical skills</a:t>
            </a:r>
          </a:p>
          <a:p>
            <a:pPr lvl="0" algn="l" fontAlgn="base">
              <a:spcAft>
                <a:spcPct val="40000"/>
              </a:spcAft>
            </a:pPr>
            <a:endParaRPr lang="en-US" dirty="0" smtClean="0"/>
          </a:p>
          <a:p>
            <a:pPr lvl="0" algn="l" fontAlgn="base">
              <a:spcAft>
                <a:spcPct val="40000"/>
              </a:spcAft>
              <a:buFont typeface="Wingdings" pitchFamily="2" charset="2"/>
              <a:buChar char="§"/>
            </a:pPr>
            <a:r>
              <a:rPr lang="en-US" dirty="0" smtClean="0"/>
              <a:t>More than 50% governance experience</a:t>
            </a:r>
          </a:p>
          <a:p>
            <a:pPr lvl="0" algn="l" fontAlgn="base">
              <a:spcAft>
                <a:spcPct val="40000"/>
              </a:spcAft>
            </a:pPr>
            <a:endParaRPr lang="en-US" dirty="0" smtClean="0"/>
          </a:p>
          <a:p>
            <a:pPr lvl="0" algn="l" fontAlgn="base">
              <a:spcAft>
                <a:spcPct val="40000"/>
              </a:spcAft>
              <a:buFont typeface="Wingdings" pitchFamily="2" charset="2"/>
              <a:buChar char="§"/>
            </a:pPr>
            <a:r>
              <a:rPr lang="en-US" dirty="0" smtClean="0"/>
              <a:t>Several with tangible community ties</a:t>
            </a:r>
          </a:p>
          <a:p>
            <a:pPr lvl="0" algn="l" fontAlgn="base">
              <a:spcAft>
                <a:spcPct val="40000"/>
              </a:spcAft>
            </a:pPr>
            <a:endParaRPr lang="en-US" dirty="0" smtClean="0"/>
          </a:p>
          <a:p>
            <a:pPr lvl="0" algn="l" fontAlgn="base">
              <a:spcAft>
                <a:spcPct val="40000"/>
              </a:spcAft>
              <a:buFont typeface="Wingdings" pitchFamily="2" charset="2"/>
              <a:buChar char="§"/>
            </a:pPr>
            <a:r>
              <a:rPr lang="en-US" dirty="0" smtClean="0"/>
              <a:t>mission and culture fit</a:t>
            </a:r>
          </a:p>
          <a:p>
            <a:pPr lvl="0" algn="l" fontAlgn="base">
              <a:spcAft>
                <a:spcPct val="40000"/>
              </a:spcAft>
            </a:pPr>
            <a:endParaRPr lang="en-US" dirty="0" smtClean="0"/>
          </a:p>
          <a:p>
            <a:pPr lvl="0" algn="l" fontAlgn="base">
              <a:spcAft>
                <a:spcPct val="40000"/>
              </a:spcAft>
              <a:buFont typeface="Wingdings" pitchFamily="2" charset="2"/>
              <a:buChar char="§"/>
            </a:pPr>
            <a:r>
              <a:rPr lang="en-US" dirty="0" smtClean="0"/>
              <a:t>time to give to an entrepreneurial endeavor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200" i="1" dirty="0" smtClean="0"/>
              <a:t>Best Practice #3: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Recruit Well and Boldly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Governor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Attend 10 board meetings &amp; annual board retreat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Ambassador</a:t>
            </a:r>
          </a:p>
          <a:p>
            <a:pPr lvl="1" algn="l" fontAlgn="base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Host a “learn about School” event at work/home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Sponsor</a:t>
            </a:r>
          </a:p>
          <a:p>
            <a:pPr lvl="1" algn="l" fontAlgn="base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Give personal gift to best of your ability</a:t>
            </a:r>
          </a:p>
          <a:p>
            <a:pPr lvl="1" algn="l" fontAlgn="base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Find 3 items for the auction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Consultant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Actively serve on one committee</a:t>
            </a:r>
          </a:p>
          <a:p>
            <a:pPr lvl="1"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/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200" i="1" dirty="0" smtClean="0"/>
              <a:t>Best Practice #4: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Know Your Role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the right chair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Group facilitation and process skills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Not a lone ranger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Get feedback on chair’s facilitation skills</a:t>
            </a:r>
          </a:p>
          <a:p>
            <a:pPr algn="l"/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tip</a:t>
            </a:r>
          </a:p>
          <a:p>
            <a:pPr lvl="1" algn="l" fontAlgn="base">
              <a:buFont typeface="Wingdings" pitchFamily="2" charset="2"/>
              <a:buChar char="§"/>
            </a:pPr>
            <a:r>
              <a:rPr lang="en-US" dirty="0" smtClean="0"/>
              <a:t>One year term for officers</a:t>
            </a:r>
          </a:p>
          <a:p>
            <a:pPr lvl="1" algn="l" fontAlgn="base"/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ED provides Leadership to the board</a:t>
            </a:r>
          </a:p>
          <a:p>
            <a:pPr lvl="1" algn="l" fontAlgn="base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Integral part of the job</a:t>
            </a:r>
          </a:p>
          <a:p>
            <a:pPr lvl="1" algn="l" fontAlgn="base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PD for leader around governance</a:t>
            </a:r>
          </a:p>
          <a:p>
            <a:pPr lvl="1" algn="l" fontAlgn="base">
              <a:buFont typeface="Wingdings" pitchFamily="2" charset="2"/>
              <a:buChar char="§"/>
            </a:pPr>
            <a:endParaRPr lang="en-US" dirty="0" smtClean="0"/>
          </a:p>
          <a:p>
            <a:pPr lvl="1"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/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3200" i="1" dirty="0" smtClean="0"/>
              <a:t>Best Practice #5: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Engage Dynamic Leadership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Job Descriptions</a:t>
            </a:r>
          </a:p>
          <a:p>
            <a:pPr algn="l"/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Attendance Tracking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Accountability/reporting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Annual Goal setting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Board and ED</a:t>
            </a:r>
          </a:p>
          <a:p>
            <a:pPr lvl="1" algn="l"/>
            <a:endParaRPr lang="en-US" dirty="0" smtClean="0"/>
          </a:p>
          <a:p>
            <a:pPr marL="0" lvl="1" algn="l"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en-US" sz="1600" b="1" cap="all" spc="250" dirty="0" smtClean="0"/>
              <a:t>Evaluate the ED!!</a:t>
            </a:r>
          </a:p>
          <a:p>
            <a:pPr lvl="1"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200" i="1" dirty="0" smtClean="0"/>
              <a:t>Best Practice #6: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Hold Yourselves Accountable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Committee work happens between board meetings</a:t>
            </a:r>
          </a:p>
          <a:p>
            <a:pPr algn="l"/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Committees have annual approved work plans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Report progress</a:t>
            </a:r>
            <a:r>
              <a:rPr lang="en-US" dirty="0" smtClean="0"/>
              <a:t> against goals at each meeting</a:t>
            </a: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200" i="1" dirty="0" smtClean="0"/>
              <a:t>Best Practice #7: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Make Committees Matter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Link Agenda items to goals</a:t>
            </a:r>
          </a:p>
          <a:p>
            <a:pPr algn="l"/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Only discuss the strategic</a:t>
            </a:r>
          </a:p>
          <a:p>
            <a:pPr algn="l"/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Stick to agenda</a:t>
            </a:r>
          </a:p>
          <a:p>
            <a:pPr algn="l"/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Send out packets early</a:t>
            </a:r>
          </a:p>
          <a:p>
            <a:pPr algn="l"/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Do not automatically do committee reports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/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3200" i="1" dirty="0" smtClean="0"/>
              <a:t>Best Practice #8: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Run Great Meetings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Respect time – have timekeeper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Stop long-winded ED or committee reports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Evaluate</a:t>
            </a:r>
            <a:r>
              <a:rPr lang="en-US" dirty="0" smtClean="0"/>
              <a:t> your effectiveness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endParaRPr lang="en-US" b="0" dirty="0" smtClean="0">
              <a:solidFill>
                <a:schemeClr val="accent1"/>
              </a:solidFill>
            </a:endParaRPr>
          </a:p>
          <a:p>
            <a:r>
              <a:rPr lang="en-US" sz="2400" b="0" i="1" cap="small" dirty="0" smtClean="0">
                <a:solidFill>
                  <a:schemeClr val="accent1"/>
                </a:solidFill>
              </a:rPr>
              <a:t>Show me a bad meeting, I’ll show you a bad board!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/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200" dirty="0" smtClean="0"/>
              <a:t>Best Practice #8: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Run Great Meetings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Governance vs. Management</a:t>
            </a:r>
            <a:br>
              <a:rPr lang="en-US" dirty="0" smtClean="0"/>
            </a:br>
            <a:r>
              <a:rPr lang="en-US" sz="3600" i="1" dirty="0" smtClean="0"/>
              <a:t>Who Does What?</a:t>
            </a:r>
            <a:endParaRPr lang="en-US" sz="36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2819400"/>
          <a:ext cx="7315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855"/>
                <a:gridCol w="2068945"/>
                <a:gridCol w="2438400"/>
              </a:tblGrid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Management</a:t>
                      </a:r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Strategy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Management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Oversight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Operational</a:t>
                      </a:r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Resources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Development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</a:t>
                      </a:r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Staffing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Others</a:t>
                      </a:r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Student</a:t>
                      </a:r>
                      <a:r>
                        <a:rPr lang="en-US" b="1" baseline="0" dirty="0" smtClean="0"/>
                        <a:t> Achievement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Own</a:t>
                      </a:r>
                      <a:r>
                        <a:rPr lang="en-US" baseline="0" dirty="0" smtClean="0"/>
                        <a:t> Results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Produce Results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+mj-lt"/>
              <a:buAutoNum type="arabicParenR"/>
            </a:pPr>
            <a:r>
              <a:rPr lang="en-US" dirty="0" smtClean="0"/>
              <a:t>Introductions				5 MINUTES</a:t>
            </a:r>
          </a:p>
          <a:p>
            <a:pPr marL="342900" indent="-342900" algn="l">
              <a:buFont typeface="+mj-lt"/>
              <a:buAutoNum type="arabicParenR"/>
            </a:pPr>
            <a:endParaRPr lang="en-US" dirty="0" smtClean="0"/>
          </a:p>
          <a:p>
            <a:pPr marL="342900" indent="-342900" algn="l">
              <a:buFont typeface="+mj-lt"/>
              <a:buAutoNum type="arabicParenR"/>
            </a:pPr>
            <a:r>
              <a:rPr lang="en-US" dirty="0" smtClean="0"/>
              <a:t>Charter Uniqueness			5 minutes</a:t>
            </a:r>
          </a:p>
          <a:p>
            <a:pPr marL="342900" indent="-342900" algn="l">
              <a:buFont typeface="+mj-lt"/>
              <a:buAutoNum type="arabicParenR"/>
            </a:pPr>
            <a:endParaRPr lang="en-US" baseline="0" dirty="0" smtClean="0"/>
          </a:p>
          <a:p>
            <a:pPr marL="342900" indent="-342900" algn="l">
              <a:buFont typeface="+mj-lt"/>
              <a:buAutoNum type="arabicParenR"/>
            </a:pPr>
            <a:r>
              <a:rPr lang="en-US" dirty="0" smtClean="0"/>
              <a:t>effectiveness &amp; Pitfalls	</a:t>
            </a:r>
            <a:r>
              <a:rPr lang="en-US" baseline="0" dirty="0" smtClean="0"/>
              <a:t>	15 Minutes</a:t>
            </a:r>
          </a:p>
          <a:p>
            <a:pPr marL="342900" indent="-342900" algn="l">
              <a:buFont typeface="+mj-lt"/>
              <a:buAutoNum type="arabicParenR"/>
            </a:pPr>
            <a:endParaRPr lang="en-US" dirty="0" smtClean="0"/>
          </a:p>
          <a:p>
            <a:pPr marL="342900" indent="-342900" algn="l">
              <a:buFont typeface="+mj-lt"/>
              <a:buAutoNum type="arabicParenR"/>
            </a:pPr>
            <a:r>
              <a:rPr lang="en-US" dirty="0" smtClean="0"/>
              <a:t>8 Best Practices				20 minutes</a:t>
            </a:r>
          </a:p>
          <a:p>
            <a:pPr marL="342900" indent="-342900" algn="l">
              <a:buFont typeface="+mj-lt"/>
              <a:buAutoNum type="arabicParenR"/>
            </a:pPr>
            <a:endParaRPr lang="en-US" dirty="0" smtClean="0"/>
          </a:p>
          <a:p>
            <a:pPr marL="342900" indent="-342900" algn="l">
              <a:buFont typeface="+mj-lt"/>
              <a:buAutoNum type="arabicParenR"/>
            </a:pPr>
            <a:r>
              <a:rPr lang="en-US" dirty="0" smtClean="0"/>
              <a:t>Governance vs. management		10 minutes</a:t>
            </a:r>
          </a:p>
          <a:p>
            <a:pPr marL="342900" indent="-342900" algn="l">
              <a:buFont typeface="+mj-lt"/>
              <a:buAutoNum type="arabicParenR"/>
            </a:pPr>
            <a:endParaRPr lang="en-US" baseline="0" dirty="0" smtClean="0"/>
          </a:p>
          <a:p>
            <a:pPr marL="342900" indent="-342900" algn="l">
              <a:buFont typeface="+mj-lt"/>
              <a:buAutoNum type="arabicParenR"/>
            </a:pPr>
            <a:r>
              <a:rPr lang="en-US" dirty="0" smtClean="0"/>
              <a:t>Board Evolution			10 Minutes</a:t>
            </a:r>
          </a:p>
          <a:p>
            <a:pPr marL="342900" indent="-342900" algn="l">
              <a:buFont typeface="+mj-lt"/>
              <a:buAutoNum type="arabicParenR"/>
            </a:pPr>
            <a:endParaRPr lang="en-US" baseline="0" dirty="0" smtClean="0"/>
          </a:p>
          <a:p>
            <a:pPr marL="342900" indent="-342900" algn="l">
              <a:buFont typeface="+mj-lt"/>
              <a:buAutoNum type="arabicParenR"/>
            </a:pPr>
            <a:r>
              <a:rPr lang="en-US" dirty="0" smtClean="0"/>
              <a:t>Questions and answers		10 minutes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5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47024" y="-9979025"/>
            <a:ext cx="6254496" cy="669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914400" y="6400800"/>
            <a:ext cx="6838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 smtClean="0">
                <a:solidFill>
                  <a:srgbClr val="FFFFFF"/>
                </a:solidFill>
              </a:rPr>
              <a:t>Adapted from Peter J. McDonald, Headmaster at Eagle Hill School, in address to NAIS &amp; TABS</a:t>
            </a:r>
          </a:p>
        </p:txBody>
      </p:sp>
      <p:pic>
        <p:nvPicPr>
          <p:cNvPr id="7" name="Picture 6" descr="Design of the Partnership Large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accent1"/>
                </a:solidFill>
              </a:rPr>
              <a:t>Decision Making</a:t>
            </a:r>
            <a:endParaRPr lang="en-US" sz="42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1676400"/>
          <a:ext cx="7086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 = Operational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 = Partnership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 = Strategic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Board and Leader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Board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2667000"/>
          <a:ext cx="7010400" cy="3484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Dropping</a:t>
                      </a:r>
                      <a:r>
                        <a:rPr lang="en-US" sz="1400" b="0" baseline="0" dirty="0" smtClean="0"/>
                        <a:t> a language requirement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Introducing</a:t>
                      </a:r>
                      <a:r>
                        <a:rPr lang="en-US" sz="1400" b="0" baseline="0" dirty="0" smtClean="0"/>
                        <a:t> a new sport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Developing the budget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Expelling</a:t>
                      </a:r>
                      <a:r>
                        <a:rPr lang="en-US" sz="1400" baseline="0" dirty="0" smtClean="0"/>
                        <a:t> a student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Approving the budget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Hiring a psychiatric</a:t>
                      </a:r>
                      <a:r>
                        <a:rPr lang="en-US" sz="1400" baseline="0" dirty="0" smtClean="0"/>
                        <a:t> consultant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Changing</a:t>
                      </a:r>
                      <a:r>
                        <a:rPr lang="en-US" sz="1400" baseline="0" dirty="0" smtClean="0"/>
                        <a:t> a graduation requirement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Firing</a:t>
                      </a:r>
                      <a:r>
                        <a:rPr lang="en-US" sz="1400" baseline="0" dirty="0" smtClean="0"/>
                        <a:t> a teacher for alcohol abuse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Approving</a:t>
                      </a:r>
                      <a:r>
                        <a:rPr lang="en-US" sz="1400" baseline="0" dirty="0" smtClean="0"/>
                        <a:t> a policy to permit out-of-country travel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Install a new process for evaluating teachers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Changing</a:t>
                      </a:r>
                      <a:r>
                        <a:rPr lang="en-US" sz="1400" baseline="0" dirty="0" smtClean="0"/>
                        <a:t> the discipline code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Hiring</a:t>
                      </a:r>
                      <a:r>
                        <a:rPr lang="en-US" sz="1400" baseline="0" dirty="0" smtClean="0"/>
                        <a:t> an extra teacher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Introducing</a:t>
                      </a:r>
                      <a:r>
                        <a:rPr lang="en-US" sz="1400" baseline="0" dirty="0" smtClean="0"/>
                        <a:t> sex education program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Responding</a:t>
                      </a:r>
                      <a:r>
                        <a:rPr lang="en-US" sz="1400" baseline="0" dirty="0" smtClean="0"/>
                        <a:t> to parent complaint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Expanding</a:t>
                      </a:r>
                      <a:r>
                        <a:rPr lang="en-US" sz="1400" baseline="0" dirty="0" smtClean="0"/>
                        <a:t> the enrollment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Select</a:t>
                      </a:r>
                      <a:r>
                        <a:rPr lang="en-US" sz="1400" baseline="0" dirty="0" smtClean="0"/>
                        <a:t> a new math text book series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Changing</a:t>
                      </a:r>
                      <a:r>
                        <a:rPr lang="en-US" sz="1400" baseline="0" dirty="0" smtClean="0"/>
                        <a:t> the length of the school day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Introducing</a:t>
                      </a:r>
                      <a:r>
                        <a:rPr lang="en-US" sz="1400" baseline="0" dirty="0" smtClean="0"/>
                        <a:t> a new dress code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1" y="-1"/>
          <a:ext cx="89915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199"/>
                <a:gridCol w="762000"/>
                <a:gridCol w="1447800"/>
                <a:gridCol w="3657600"/>
              </a:tblGrid>
              <a:tr h="5963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BOARD EVOLUTION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963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Life Cycle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Yrs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Members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Focus</a:t>
                      </a:r>
                      <a:endParaRPr lang="en-US" b="1" dirty="0"/>
                    </a:p>
                  </a:txBody>
                  <a:tcPr anchor="ctr"/>
                </a:tc>
              </a:tr>
              <a:tr h="21866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Founding/Start</a:t>
                      </a:r>
                      <a:r>
                        <a:rPr lang="en-US" b="1" baseline="0" dirty="0" smtClean="0"/>
                        <a:t> Up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-2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7 - 9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Compliance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Culture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External Relations/Recruitment</a:t>
                      </a: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Facilities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Leadership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Operations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Program</a:t>
                      </a:r>
                      <a:r>
                        <a:rPr lang="en-US" baseline="0" dirty="0" smtClean="0"/>
                        <a:t> Development</a:t>
                      </a:r>
                    </a:p>
                  </a:txBody>
                  <a:tcPr anchor="ctr"/>
                </a:tc>
              </a:tr>
              <a:tr h="1590261">
                <a:tc>
                  <a:txBody>
                    <a:bodyPr/>
                    <a:lstStyle/>
                    <a:p>
                      <a:r>
                        <a:rPr lang="en-US" b="1" smtClean="0"/>
                        <a:t>Governing/Adolescent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3 - 6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9 - 13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Achievement Results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Board Evolution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Renewal</a:t>
                      </a:r>
                    </a:p>
                  </a:txBody>
                  <a:tcPr anchor="ctr"/>
                </a:tc>
              </a:tr>
              <a:tr h="18884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Sustaining/Maturity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+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11 - 15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Advocacy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Continuous Improvement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Resource Expansion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Strategy/Replication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1" y="-1"/>
          <a:ext cx="8991599" cy="684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599"/>
                <a:gridCol w="2819400"/>
                <a:gridCol w="3276600"/>
              </a:tblGrid>
              <a:tr h="928569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BOARD EVOLUTION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92856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Life Cycle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Skill Sets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Committees/Task</a:t>
                      </a:r>
                      <a:r>
                        <a:rPr lang="en-US" b="1" baseline="0" dirty="0" smtClean="0"/>
                        <a:t> Forces</a:t>
                      </a:r>
                      <a:endParaRPr lang="en-US" b="1" dirty="0"/>
                    </a:p>
                  </a:txBody>
                  <a:tcPr anchor="ctr"/>
                </a:tc>
              </a:tr>
              <a:tr h="187666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Founding/Start</a:t>
                      </a:r>
                      <a:r>
                        <a:rPr lang="en-US" b="1" baseline="0" dirty="0" smtClean="0"/>
                        <a:t> Up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Governance Experience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Financial Acumen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Education Knowledge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Academic/Education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Governance/Trustee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Finance</a:t>
                      </a:r>
                    </a:p>
                  </a:txBody>
                  <a:tcPr anchor="ctr"/>
                </a:tc>
              </a:tr>
              <a:tr h="27052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Governing/Adolescent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Community Relations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External Affairs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Fundraising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 Resources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Leader Evaluation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352800"/>
            <a:ext cx="3095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81200" y="49530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John Tarvin</a:t>
            </a:r>
          </a:p>
          <a:p>
            <a:pPr algn="ctr"/>
            <a:r>
              <a:rPr lang="en-US" sz="2400" dirty="0" smtClean="0"/>
              <a:t>617.304.8436</a:t>
            </a:r>
          </a:p>
          <a:p>
            <a:pPr algn="ctr"/>
            <a:r>
              <a:rPr lang="en-US" sz="2400" dirty="0" smtClean="0">
                <a:hlinkClick r:id="rId4"/>
              </a:rPr>
              <a:t>jtarvin@claremontconsulting.org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lvl="0" algn="l">
              <a:buFont typeface="Wingdings" pitchFamily="2" charset="2"/>
              <a:buChar char="§"/>
            </a:pPr>
            <a:r>
              <a:rPr lang="en-US" dirty="0" smtClean="0"/>
              <a:t>Basic board work</a:t>
            </a:r>
          </a:p>
          <a:p>
            <a:pPr lvl="0" algn="l">
              <a:buFont typeface="Wingdings" pitchFamily="2" charset="2"/>
              <a:buChar char="§"/>
            </a:pPr>
            <a:endParaRPr lang="en-US" dirty="0" smtClean="0"/>
          </a:p>
          <a:p>
            <a:pPr lvl="0" algn="l">
              <a:buFont typeface="Wingdings" pitchFamily="2" charset="2"/>
              <a:buChar char="§"/>
            </a:pPr>
            <a:r>
              <a:rPr lang="en-US" dirty="0" smtClean="0"/>
              <a:t>Standard practices</a:t>
            </a:r>
          </a:p>
          <a:p>
            <a:pPr lvl="0" algn="l">
              <a:buFont typeface="Wingdings" pitchFamily="2" charset="2"/>
              <a:buChar char="§"/>
            </a:pPr>
            <a:endParaRPr lang="en-US" dirty="0" smtClean="0"/>
          </a:p>
          <a:p>
            <a:pPr lvl="0" algn="l">
              <a:buFont typeface="Wingdings" pitchFamily="2" charset="2"/>
              <a:buChar char="§"/>
            </a:pPr>
            <a:r>
              <a:rPr lang="en-US" dirty="0" smtClean="0"/>
              <a:t>Governance versus management</a:t>
            </a:r>
          </a:p>
          <a:p>
            <a:pPr lvl="0"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Varying quality</a:t>
            </a:r>
          </a:p>
          <a:p>
            <a:pPr lvl="0"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Founder’s syndrome</a:t>
            </a:r>
          </a:p>
          <a:p>
            <a:pPr lvl="0" algn="l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Governance is Governance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public institutions and public funds: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Higher levels of visibility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Higher scrutiny 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Higher levels of accountability</a:t>
            </a:r>
          </a:p>
          <a:p>
            <a:pPr lvl="1" algn="l">
              <a:buFont typeface="Wingdings" pitchFamily="2" charset="2"/>
              <a:buChar char="§"/>
            </a:pPr>
            <a:endParaRPr lang="en-US" dirty="0" smtClean="0"/>
          </a:p>
          <a:p>
            <a:pPr marL="0" lvl="1" algn="l"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en-US" sz="1600" b="1" cap="all" spc="250" dirty="0" smtClean="0"/>
              <a:t>Requires: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More transparency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Specific metrics </a:t>
            </a:r>
          </a:p>
          <a:p>
            <a:pPr lvl="0" algn="l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How Charters Differ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More intense commitment than nonprofits</a:t>
            </a:r>
          </a:p>
          <a:p>
            <a:r>
              <a:rPr lang="en-US" dirty="0" smtClean="0"/>
              <a:t> </a:t>
            </a: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Board Members Must: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Have substantial time to commit to board service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Understand fully and be strongly committed to the school’s mission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/>
              <a:t>Understand that board membership is not titular in nature; they are joining a working board</a:t>
            </a:r>
          </a:p>
          <a:p>
            <a:pPr lvl="0" algn="l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How Board Service Differs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Commitment</a:t>
            </a:r>
            <a:r>
              <a:rPr lang="en-US" baseline="0" dirty="0" smtClean="0"/>
              <a:t> to Mission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Collective Vision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Charter promises</a:t>
            </a: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Clear Roles and Responsibilities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Governance vs.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Is</a:t>
            </a:r>
            <a:r>
              <a:rPr lang="en-US" baseline="0" dirty="0" smtClean="0"/>
              <a:t> Your Board Highly Effective?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Results</a:t>
            </a:r>
            <a:r>
              <a:rPr lang="en-US" dirty="0" smtClean="0"/>
              <a:t> focused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Structure &amp; Composition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Strategic Focus in Meetings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Leader Involved in Governance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Partnership – Leader/Board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Is</a:t>
            </a:r>
            <a:r>
              <a:rPr lang="en-US" baseline="0" dirty="0" smtClean="0"/>
              <a:t> Your Board Highly Effective?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Not enough people on the Bus</a:t>
            </a: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Wrong people on the bus</a:t>
            </a:r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Don’t know how to drive a bus</a:t>
            </a: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Only one licensed driver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All licensed, but no drivers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We need a GPS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Pitfall #1: </a:t>
            </a:r>
            <a:br>
              <a:rPr lang="en-US" dirty="0" smtClean="0"/>
            </a:br>
            <a:r>
              <a:rPr lang="en-US" dirty="0" smtClean="0"/>
              <a:t>Did You See “Speed”?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543800" cy="3352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/>
              <a:t>Financial oversight</a:t>
            </a: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baseline="0" dirty="0" smtClean="0"/>
              <a:t>Leader</a:t>
            </a:r>
            <a:r>
              <a:rPr lang="en-US" dirty="0" smtClean="0"/>
              <a:t> oversight and Development</a:t>
            </a: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Urgency</a:t>
            </a: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Resource development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Board development</a:t>
            </a:r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  <a:p>
            <a:pPr algn="l">
              <a:buFont typeface="Wingdings" pitchFamily="2" charset="2"/>
              <a:buChar char="§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The High Bar - www.reachthehighbar.com is the primary source for slide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Pitfall #2:</a:t>
            </a:r>
            <a:br>
              <a:rPr lang="en-US" dirty="0" smtClean="0"/>
            </a:br>
            <a:r>
              <a:rPr lang="en-US" dirty="0" smtClean="0"/>
              <a:t>Lack of Accountability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4244</TotalTime>
  <Words>865</Words>
  <Application>Microsoft Office PowerPoint</Application>
  <PresentationFormat>On-screen Show (4:3)</PresentationFormat>
  <Paragraphs>317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Slide 1</vt:lpstr>
      <vt:lpstr>Agenda</vt:lpstr>
      <vt:lpstr>Governance is Governance</vt:lpstr>
      <vt:lpstr>How Charters Differ</vt:lpstr>
      <vt:lpstr>How Board Service Differs</vt:lpstr>
      <vt:lpstr>Is Your Board Highly Effective?</vt:lpstr>
      <vt:lpstr>Is Your Board Highly Effective?</vt:lpstr>
      <vt:lpstr>Pitfall #1:  Did You See “Speed”?</vt:lpstr>
      <vt:lpstr>Pitfall #2: Lack of Accountability</vt:lpstr>
      <vt:lpstr>Best Practice #1:  Find the Right Board Members</vt:lpstr>
      <vt:lpstr>Best Practice #2:  Be Cautious with Stakeholders</vt:lpstr>
      <vt:lpstr>Best Practice #3: Recruit Well and Boldly</vt:lpstr>
      <vt:lpstr>Best Practice #4: Know Your Role</vt:lpstr>
      <vt:lpstr>Best Practice #5: Engage Dynamic Leadership</vt:lpstr>
      <vt:lpstr>Best Practice #6: Hold Yourselves Accountable</vt:lpstr>
      <vt:lpstr>Best Practice #7: Make Committees Matter</vt:lpstr>
      <vt:lpstr>Best Practice #8: Run Great Meetings</vt:lpstr>
      <vt:lpstr>Best Practice #8: Run Great Meetings</vt:lpstr>
      <vt:lpstr>Governance vs. Management Who Does What?</vt:lpstr>
      <vt:lpstr>Slide 20</vt:lpstr>
      <vt:lpstr>Decision Making</vt:lpstr>
      <vt:lpstr>Slide 22</vt:lpstr>
      <vt:lpstr>Slide 23</vt:lpstr>
      <vt:lpstr>Q &amp; A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Colage a Highly Effective Board?</dc:title>
  <dc:creator>Owner</dc:creator>
  <cp:lastModifiedBy>Owner</cp:lastModifiedBy>
  <cp:revision>183</cp:revision>
  <dcterms:created xsi:type="dcterms:W3CDTF">2011-10-05T17:50:01Z</dcterms:created>
  <dcterms:modified xsi:type="dcterms:W3CDTF">2012-06-08T14:21:37Z</dcterms:modified>
</cp:coreProperties>
</file>